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0"/>
  </p:notesMasterIdLst>
  <p:handoutMasterIdLst>
    <p:handoutMasterId r:id="rId241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654" r:id="rId60"/>
    <p:sldId id="507" r:id="rId61"/>
    <p:sldId id="508" r:id="rId62"/>
    <p:sldId id="494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650" r:id="rId71"/>
    <p:sldId id="307" r:id="rId72"/>
    <p:sldId id="308" r:id="rId73"/>
    <p:sldId id="309" r:id="rId74"/>
    <p:sldId id="310" r:id="rId75"/>
    <p:sldId id="311" r:id="rId76"/>
    <p:sldId id="443" r:id="rId77"/>
    <p:sldId id="312" r:id="rId78"/>
    <p:sldId id="513" r:id="rId79"/>
    <p:sldId id="554" r:id="rId80"/>
    <p:sldId id="313" r:id="rId81"/>
    <p:sldId id="314" r:id="rId82"/>
    <p:sldId id="633" r:id="rId83"/>
    <p:sldId id="516" r:id="rId84"/>
    <p:sldId id="315" r:id="rId85"/>
    <p:sldId id="476" r:id="rId86"/>
    <p:sldId id="582" r:id="rId87"/>
    <p:sldId id="583" r:id="rId88"/>
    <p:sldId id="577" r:id="rId89"/>
    <p:sldId id="318" r:id="rId90"/>
    <p:sldId id="514" r:id="rId91"/>
    <p:sldId id="592" r:id="rId92"/>
    <p:sldId id="319" r:id="rId93"/>
    <p:sldId id="316" r:id="rId94"/>
    <p:sldId id="317" r:id="rId95"/>
    <p:sldId id="444" r:id="rId96"/>
    <p:sldId id="320" r:id="rId97"/>
    <p:sldId id="321" r:id="rId98"/>
    <p:sldId id="499" r:id="rId99"/>
    <p:sldId id="585" r:id="rId100"/>
    <p:sldId id="586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387" r:id="rId163"/>
    <p:sldId id="388" r:id="rId164"/>
    <p:sldId id="389" r:id="rId165"/>
    <p:sldId id="590" r:id="rId166"/>
    <p:sldId id="465" r:id="rId167"/>
    <p:sldId id="392" r:id="rId168"/>
    <p:sldId id="591" r:id="rId169"/>
    <p:sldId id="394" r:id="rId170"/>
    <p:sldId id="395" r:id="rId171"/>
    <p:sldId id="396" r:id="rId172"/>
    <p:sldId id="397" r:id="rId173"/>
    <p:sldId id="398" r:id="rId174"/>
    <p:sldId id="478" r:id="rId175"/>
    <p:sldId id="402" r:id="rId176"/>
    <p:sldId id="466" r:id="rId177"/>
    <p:sldId id="403" r:id="rId178"/>
    <p:sldId id="404" r:id="rId179"/>
    <p:sldId id="405" r:id="rId180"/>
    <p:sldId id="408" r:id="rId181"/>
    <p:sldId id="655" r:id="rId182"/>
    <p:sldId id="409" r:id="rId183"/>
    <p:sldId id="410" r:id="rId184"/>
    <p:sldId id="411" r:id="rId185"/>
    <p:sldId id="413" r:id="rId186"/>
    <p:sldId id="415" r:id="rId187"/>
    <p:sldId id="416" r:id="rId188"/>
    <p:sldId id="417" r:id="rId189"/>
    <p:sldId id="418" r:id="rId190"/>
    <p:sldId id="419" r:id="rId191"/>
    <p:sldId id="420" r:id="rId192"/>
    <p:sldId id="421" r:id="rId193"/>
    <p:sldId id="597" r:id="rId194"/>
    <p:sldId id="598" r:id="rId195"/>
    <p:sldId id="599" r:id="rId196"/>
    <p:sldId id="600" r:id="rId197"/>
    <p:sldId id="601" r:id="rId198"/>
    <p:sldId id="602" r:id="rId199"/>
    <p:sldId id="603" r:id="rId200"/>
    <p:sldId id="604" r:id="rId201"/>
    <p:sldId id="605" r:id="rId202"/>
    <p:sldId id="606" r:id="rId203"/>
    <p:sldId id="608" r:id="rId204"/>
    <p:sldId id="609" r:id="rId205"/>
    <p:sldId id="645" r:id="rId206"/>
    <p:sldId id="646" r:id="rId207"/>
    <p:sldId id="647" r:id="rId208"/>
    <p:sldId id="596" r:id="rId209"/>
    <p:sldId id="637" r:id="rId210"/>
    <p:sldId id="634" r:id="rId211"/>
    <p:sldId id="635" r:id="rId212"/>
    <p:sldId id="638" r:id="rId213"/>
    <p:sldId id="639" r:id="rId214"/>
    <p:sldId id="625" r:id="rId215"/>
    <p:sldId id="626" r:id="rId216"/>
    <p:sldId id="640" r:id="rId217"/>
    <p:sldId id="627" r:id="rId218"/>
    <p:sldId id="628" r:id="rId219"/>
    <p:sldId id="641" r:id="rId220"/>
    <p:sldId id="618" r:id="rId221"/>
    <p:sldId id="619" r:id="rId222"/>
    <p:sldId id="620" r:id="rId223"/>
    <p:sldId id="621" r:id="rId224"/>
    <p:sldId id="622" r:id="rId225"/>
    <p:sldId id="610" r:id="rId226"/>
    <p:sldId id="611" r:id="rId227"/>
    <p:sldId id="612" r:id="rId228"/>
    <p:sldId id="613" r:id="rId229"/>
    <p:sldId id="614" r:id="rId230"/>
    <p:sldId id="615" r:id="rId231"/>
    <p:sldId id="616" r:id="rId232"/>
    <p:sldId id="617" r:id="rId233"/>
    <p:sldId id="643" r:id="rId234"/>
    <p:sldId id="629" r:id="rId235"/>
    <p:sldId id="630" r:id="rId236"/>
    <p:sldId id="636" r:id="rId237"/>
    <p:sldId id="523" r:id="rId238"/>
    <p:sldId id="505" r:id="rId239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654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655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8"/>
            <p14:sldId id="609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3" autoAdjust="0"/>
    <p:restoredTop sz="72842" autoAdjust="0"/>
  </p:normalViewPr>
  <p:slideViewPr>
    <p:cSldViewPr>
      <p:cViewPr varScale="1">
        <p:scale>
          <a:sx n="61" d="100"/>
          <a:sy n="61" d="100"/>
        </p:scale>
        <p:origin x="1906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Spezialisierungen können auch von Hand</a:t>
            </a:r>
            <a:r>
              <a:rPr lang="de-DE" altLang="de-DE" baseline="0" smtClean="0">
                <a:latin typeface="Times New Roman" pitchFamily="16" charset="0"/>
              </a:rPr>
              <a:t> durchgeführt werden.</a:t>
            </a:r>
          </a:p>
          <a:p>
            <a:r>
              <a:rPr lang="de-DE" altLang="de-DE" baseline="0" smtClean="0">
                <a:latin typeface="Times New Roman" pitchFamily="16" charset="0"/>
              </a:rPr>
              <a:t>Vergleiche etwa vector&lt;T&gt; und die Spezialisierung vector&lt;bool&gt;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http://www.cplusplus.com/reference/vector/vector/</a:t>
            </a:r>
          </a:p>
          <a:p>
            <a:r>
              <a:rPr lang="de-DE" altLang="de-DE" smtClean="0">
                <a:latin typeface="Times New Roman" pitchFamily="16" charset="0"/>
              </a:rPr>
              <a:t>http://www.cplusplus.com/reference/vector/vector-bool/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nur schwer vom Entwickler überprüft</a:t>
            </a:r>
            <a:r>
              <a:rPr lang="de-DE" baseline="0" smtClean="0"/>
              <a:t> werden.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Eine Dokumentation des des erwarteten Verhaltens der Schnittstellenimplementierung erfolgt tendenziell über unstrukturierte Kommentare (bspw. https://en.cppreference.com/w/cpp/concept/OutputIterator )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177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Quelltext dazu:</a:t>
            </a:r>
          </a:p>
          <a:p>
            <a:r>
              <a:rPr lang="de-DE" smtClean="0"/>
              <a:t>in</a:t>
            </a:r>
            <a:r>
              <a:rPr lang="de-DE" baseline="0" smtClean="0"/>
              <a:t> der PDL unter devices</a:t>
            </a:r>
            <a:r>
              <a:rPr lang="en-US" baseline="0" smtClean="0"/>
              <a:t>/fm4/s6e2ccxl/common/</a:t>
            </a:r>
            <a:r>
              <a:rPr lang="de-DE" smtClean="0"/>
              <a:t>s6e2ccxl.h</a:t>
            </a:r>
          </a:p>
          <a:p>
            <a:endParaRPr lang="de-DE" smtClean="0"/>
          </a:p>
          <a:p>
            <a:r>
              <a:rPr lang="de-DE" smtClean="0"/>
              <a:t>Ports</a:t>
            </a:r>
            <a:r>
              <a:rPr lang="de-DE" baseline="0" smtClean="0"/>
              <a:t> und Pin in FM_GPIO_TypeDef </a:t>
            </a:r>
            <a:endParaRPr lang="de-DE" smtClean="0"/>
          </a:p>
          <a:p>
            <a:endParaRPr lang="en-US" smtClean="0"/>
          </a:p>
          <a:p>
            <a:r>
              <a:rPr lang="en-US" smtClean="0"/>
              <a:t>Gesamter</a:t>
            </a:r>
            <a:r>
              <a:rPr lang="en-US" baseline="0" smtClean="0"/>
              <a:t> Code:</a:t>
            </a:r>
          </a:p>
          <a:p>
            <a:r>
              <a:rPr lang="en-US" smtClean="0"/>
              <a:t>#include "init.h"</a:t>
            </a:r>
          </a:p>
          <a:p>
            <a:r>
              <a:rPr lang="en-US" smtClean="0"/>
              <a:t>#include "pins.h"</a:t>
            </a:r>
          </a:p>
          <a:p>
            <a:endParaRPr lang="en-US" smtClean="0"/>
          </a:p>
          <a:p>
            <a:r>
              <a:rPr lang="en-US" smtClean="0"/>
              <a:t>int main(){</a:t>
            </a:r>
          </a:p>
          <a:p>
            <a:r>
              <a:rPr lang="en-US" smtClean="0"/>
              <a:t>  initBoard();</a:t>
            </a:r>
          </a:p>
          <a:p>
            <a:endParaRPr lang="en-US" smtClean="0"/>
          </a:p>
          <a:p>
            <a:r>
              <a:rPr lang="en-US" smtClean="0"/>
              <a:t>  FM4_GPIO-&gt;DDR2_f.P0 = 0;//Set to input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LED_RED_DDR |= (1 &lt;&lt; LED_RED_PIN); // Configure red LED pin as output.</a:t>
            </a:r>
          </a:p>
          <a:p>
            <a:r>
              <a:rPr lang="en-US" smtClean="0"/>
              <a:t>  LED_RED_DOR |= (1 &lt;&lt; LED_RED_PIN); // Turn LED off.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while(FM4_GPIO-&gt;PDIR2_f.P0 == 1) {</a:t>
            </a:r>
          </a:p>
          <a:p>
            <a:r>
              <a:rPr lang="en-US" smtClean="0"/>
              <a:t>    // Polling loop...</a:t>
            </a:r>
          </a:p>
          <a:p>
            <a:r>
              <a:rPr lang="en-US" smtClean="0"/>
              <a:t>  }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// Switch red LED on</a:t>
            </a:r>
          </a:p>
          <a:p>
            <a:r>
              <a:rPr lang="en-US" smtClean="0"/>
              <a:t>  LED_RED_DOR &amp;= ~(1 &lt;&lt; LED_RED_PIN);</a:t>
            </a:r>
          </a:p>
          <a:p>
            <a:r>
              <a:rPr lang="en-US" smtClean="0"/>
              <a:t>    </a:t>
            </a:r>
          </a:p>
          <a:p>
            <a:r>
              <a:rPr lang="en-US" smtClean="0"/>
              <a:t>  while(1);  </a:t>
            </a:r>
          </a:p>
          <a:p>
            <a:endParaRPr lang="en-US" smtClean="0"/>
          </a:p>
          <a:p>
            <a:r>
              <a:rPr lang="en-US" smtClean="0"/>
              <a:t>  return 0;</a:t>
            </a:r>
          </a:p>
          <a:p>
            <a:r>
              <a:rPr lang="en-US" smtClean="0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0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79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2018-09-13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2.xml"/><Relationship Id="rId7" Type="http://schemas.openxmlformats.org/officeDocument/2006/relationships/hyperlink" Target="https://en.wikipedia.org/wiki/Virtual_method_table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emf"/><Relationship Id="rId5" Type="http://schemas.openxmlformats.org/officeDocument/2006/relationships/package" Target="../embeddings/Microsoft_Excel-Arbeitsblatt1.xlsx"/><Relationship Id="rId10" Type="http://schemas.openxmlformats.org/officeDocument/2006/relationships/image" Target="../media/image44.emf"/><Relationship Id="rId4" Type="http://schemas.openxmlformats.org/officeDocument/2006/relationships/oleObject" Target="../embeddings/oleObject3.bin"/><Relationship Id="rId9" Type="http://schemas.openxmlformats.org/officeDocument/2006/relationships/package" Target="../embeddings/Microsoft_Excel-Arbeitsblatt2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efinition" TargetMode="External"/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declar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</a:t>
            </a:r>
            <a:r>
              <a:rPr lang="de-DE" b="1" noProof="0" smtClean="0"/>
              <a:t>Fragen außerhalb des Praktikums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smtClean="0"/>
              <a:t>Man kann </a:t>
            </a:r>
            <a:r>
              <a:rPr lang="de-DE" noProof="0" dirty="0" smtClean="0"/>
              <a:t>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Vor C++11</a:t>
            </a:r>
            <a:r>
              <a:rPr lang="de-DE" noProof="0" smtClean="0"/>
              <a:t>: man kann/muss nur Basisklassen </a:t>
            </a:r>
            <a:r>
              <a:rPr lang="de-DE" noProof="0" dirty="0" smtClean="0"/>
              <a:t>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b="1" noProof="0" dirty="0" smtClean="0"/>
              <a:t>Seit C++11</a:t>
            </a:r>
            <a:r>
              <a:rPr lang="de-DE" noProof="0" dirty="0" smtClean="0"/>
              <a:t>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x; </a:t>
            </a:r>
            <a:r>
              <a:rPr lang="en-US" noProof="0" smtClean="0">
                <a:latin typeface="Consolas" panose="020B0609020204030204" pitchFamily="49" charset="0"/>
                <a:cs typeface="Consolas" panose="020B0609020204030204" pitchFamily="49" charset="0"/>
              </a:rPr>
              <a:t>// -&gt; copy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// -&gt; alias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[0]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praktikum2018_v4.ova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smtClean="0"/>
              <a:t>"pass/call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err="1" smtClean="0"/>
              <a:t>value</a:t>
            </a:r>
            <a:r>
              <a:rPr lang="de-DE" noProof="0" smtClean="0"/>
              <a:t>"</a:t>
            </a:r>
            <a:endParaRPr lang="de-DE" noProof="0" dirty="0" smtClean="0"/>
          </a:p>
          <a:p>
            <a:pPr marL="692150" lvl="1" indent="-342900"/>
            <a:r>
              <a:rPr lang="de-DE" noProof="0" smtClean="0"/>
              <a:t>"</a:t>
            </a:r>
            <a:r>
              <a:rPr lang="de-DE"/>
              <a:t>pass/call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smtClean="0"/>
              <a:t>"</a:t>
            </a:r>
            <a:r>
              <a:rPr lang="de-DE"/>
              <a:t>pass/call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2707637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2799861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2933104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415663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446105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4750473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4750473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4893348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175923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436145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62532"/>
              </p:ext>
            </p:extLst>
          </p:nvPr>
        </p:nvGraphicFramePr>
        <p:xfrm>
          <a:off x="3328988" y="2947249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22" name="Arbeitsblatt" r:id="rId5" imgW="3552843" imgH="1076314" progId="Excel.Sheet.12">
                  <p:embed/>
                </p:oleObj>
              </mc:Choice>
              <mc:Fallback>
                <p:oleObj name="Arbeitsblatt" r:id="rId5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8988" y="2947249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477575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331848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5940152" y="2477490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3652080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7"/>
              </a:rPr>
              <a:t>https://</a:t>
            </a:r>
            <a:r>
              <a:rPr lang="en-US" sz="1200" smtClean="0">
                <a:hlinkClick r:id="rId7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996609"/>
              </p:ext>
            </p:extLst>
          </p:nvPr>
        </p:nvGraphicFramePr>
        <p:xfrm>
          <a:off x="3341688" y="4755411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23" name="Arbeitsblatt" r:id="rId9" imgW="3552843" imgH="809440" progId="Excel.Sheet.12">
                  <p:embed/>
                </p:oleObj>
              </mc:Choice>
              <mc:Fallback>
                <p:oleObj name="Arbeitsblatt" r:id="rId9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41688" y="4755411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217248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5624105"/>
            <a:ext cx="7889602" cy="573981"/>
            <a:chOff x="467544" y="5624105"/>
            <a:chExt cx="7889602" cy="573981"/>
          </a:xfrm>
        </p:grpSpPr>
        <p:sp>
          <p:nvSpPr>
            <p:cNvPr id="3" name="Rechteck 2"/>
            <p:cNvSpPr/>
            <p:nvPr/>
          </p:nvSpPr>
          <p:spPr>
            <a:xfrm>
              <a:off x="467544" y="5848118"/>
              <a:ext cx="7889602" cy="349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de-DE">
                  <a:latin typeface="Consolas" panose="020B0609020204030204" pitchFamily="49" charset="0"/>
                  <a:cs typeface="Consolas" panose="020B0609020204030204" pitchFamily="49" charset="0"/>
                </a:rPr>
                <a:t>ElevatorStrategy *strategy = </a:t>
              </a:r>
              <a:r>
                <a:rPr lang="de-DE" smtClean="0">
                  <a:latin typeface="Consolas" panose="020B0609020204030204" pitchFamily="49" charset="0"/>
                  <a:cs typeface="Consolas" panose="020B0609020204030204" pitchFamily="49" charset="0"/>
                </a:rPr>
                <a:t>new EnergyMinimizingStrategy</a:t>
              </a:r>
              <a:r>
                <a:rPr lang="de-DE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/>
            </a:p>
          </p:txBody>
        </p:sp>
        <p:cxnSp>
          <p:nvCxnSpPr>
            <p:cNvPr id="28" name="Gerade Verbindung mit Pfeil 27"/>
            <p:cNvCxnSpPr/>
            <p:nvPr/>
          </p:nvCxnSpPr>
          <p:spPr bwMode="auto">
            <a:xfrm flipH="1">
              <a:off x="3491880" y="5624105"/>
              <a:ext cx="1008112" cy="24573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ysDot"/>
              <a:round/>
              <a:headEnd type="arrow" w="lg" len="lg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&lt;SC*&gt;(c)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noProof="0" smtClean="0"/>
              <a:t>Umwandlung von c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</a:t>
            </a:r>
            <a:r>
              <a:rPr lang="de-DE" noProof="0" smtClean="0"/>
              <a:t>Umwandlung </a:t>
            </a:r>
            <a:r>
              <a:rPr lang="de-DE" smtClean="0"/>
              <a:t>in Typ C</a:t>
            </a:r>
            <a:endParaRPr lang="de-DE" noProof="0" dirty="0" smtClean="0"/>
          </a:p>
          <a:p>
            <a:pPr marL="463550" indent="-285750">
              <a:tabLst>
                <a:tab pos="3321050" algn="l"/>
              </a:tabLst>
            </a:pP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*&gt;(c)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 (z.B.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const char*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char*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smtClean="0"/>
              <a:t/>
            </a:r>
            <a:br>
              <a:rPr lang="de-DE" altLang="de-DE" b="0" noProof="0" smtClean="0"/>
            </a:b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>
              <a:gd name="adj" fmla="val 685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Cast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induzierten Schnittstelle?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1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smtClean="0"/>
              <a:t>Peripherie und Speicher</a:t>
            </a:r>
            <a:r>
              <a:rPr lang="de-DE" noProof="0" smtClean="0"/>
              <a:t>: </a:t>
            </a:r>
            <a:r>
              <a:rPr lang="de-DE" noProof="0" dirty="0" smtClean="0"/>
              <a:t>lesen/schreiben, </a:t>
            </a:r>
            <a:r>
              <a:rPr lang="de-DE" noProof="0" smtClean="0"/>
              <a:t>Memory-</a:t>
            </a:r>
            <a:r>
              <a:rPr lang="de-DE" noProof="0" err="1" smtClean="0"/>
              <a:t>mapped</a:t>
            </a:r>
            <a:r>
              <a:rPr lang="de-DE" noProof="0" smtClean="0"/>
              <a:t> I/O,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smtClean="0"/>
              <a:t> </a:t>
            </a:r>
            <a:r>
              <a:rPr lang="de-DE" noProof="0" dirty="0" smtClean="0"/>
              <a:t>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smtClean="0"/>
              <a:t>C-Standardbibliothek </a:t>
            </a:r>
            <a:r>
              <a:rPr lang="de-DE" b="1" noProof="0" dirty="0" smtClean="0"/>
              <a:t>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84696"/>
              </p:ext>
            </p:extLst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smtClean="0"/>
                        <a:t>0111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&amp; 0101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= 0101</a:t>
                      </a:r>
                      <a:r>
                        <a:rPr lang="en-US" sz="1600" baseline="-25000" smtClean="0"/>
                        <a:t>2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smtClean="0"/>
                        <a:t>1000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| 0001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= 1001</a:t>
                      </a:r>
                      <a:r>
                        <a:rPr lang="en-US" sz="1600" baseline="-25000" smtClean="0"/>
                        <a:t>2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smtClean="0"/>
                        <a:t>1000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| 1011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= 0011</a:t>
                      </a:r>
                      <a:r>
                        <a:rPr lang="en-US" sz="1600" baseline="-25000" smtClean="0"/>
                        <a:t>2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~</a:t>
                      </a:r>
                      <a:r>
                        <a:rPr lang="en-US" sz="1600" baseline="0" smtClean="0"/>
                        <a:t>1000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= 0111</a:t>
                      </a:r>
                      <a:r>
                        <a:rPr lang="en-US" sz="1600" baseline="-25000" smtClean="0"/>
                        <a:t>2</a:t>
                      </a:r>
                      <a:endParaRPr lang="en-US" sz="1600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smtClean="0"/>
                        <a:t>0100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&gt;&gt; 2 = 0001</a:t>
                      </a:r>
                      <a:r>
                        <a:rPr lang="en-US" sz="1600" baseline="-25000" smtClean="0"/>
                        <a:t>2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smtClean="0"/>
                        <a:t>0001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&lt;&lt; 3 = 1000</a:t>
                      </a:r>
                      <a:r>
                        <a:rPr lang="en-US" sz="1600" baseline="-25000" smtClean="0"/>
                        <a:t>2</a:t>
                      </a:r>
                      <a:endParaRPr lang="en-US" sz="1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pPr marL="0" indent="0">
              <a:buNone/>
            </a:pPr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</a:t>
            </a:r>
            <a:r>
              <a:rPr lang="de-DE" b="1" noProof="0" dirty="0" smtClean="0"/>
              <a:t>spezielle Befehle</a:t>
            </a:r>
            <a:r>
              <a:rPr lang="de-DE" noProof="0" dirty="0" smtClean="0"/>
              <a:t> und einen </a:t>
            </a:r>
            <a:r>
              <a:rPr lang="de-DE" b="1" noProof="0" dirty="0" smtClean="0"/>
              <a:t>eigenen Adressraum</a:t>
            </a:r>
            <a:r>
              <a:rPr lang="de-DE" noProof="0" dirty="0" smtClean="0"/>
              <a:t>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smtClean="0"/>
              <a:t>Vollständiger Adressraum </a:t>
            </a:r>
            <a:r>
              <a:rPr lang="de-DE" noProof="0" smtClean="0"/>
              <a:t>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</a:t>
            </a:r>
            <a:r>
              <a:rPr lang="de-DE" b="1" noProof="0" dirty="0" smtClean="0"/>
              <a:t>Größerer Befehlssatz</a:t>
            </a:r>
            <a:r>
              <a:rPr lang="de-DE" noProof="0" dirty="0" smtClean="0"/>
              <a:t>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</a:t>
            </a:r>
            <a:r>
              <a:rPr lang="de-DE" b="1" noProof="0" dirty="0" smtClean="0"/>
              <a:t>Teil des Arbeitsspeichers ist "virtuell"</a:t>
            </a:r>
            <a:r>
              <a:rPr lang="de-DE" noProof="0" dirty="0" smtClean="0"/>
              <a:t> für die Peripherie reserviert. 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dirty="0" smtClean="0"/>
              <a:t>Einheitlicher Zugriff </a:t>
            </a:r>
            <a:r>
              <a:rPr lang="de-DE" noProof="0" dirty="0" smtClean="0"/>
              <a:t>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Schlüsselwort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825231" cy="4752999"/>
          </a:xfrm>
        </p:spPr>
        <p:txBody>
          <a:bodyPr/>
          <a:lstStyle/>
          <a:p>
            <a:r>
              <a:rPr lang="de-DE" b="1" noProof="0" smtClean="0"/>
              <a:t>Beispiel</a:t>
            </a:r>
            <a:r>
              <a:rPr lang="de-DE" noProof="0" smtClean="0"/>
              <a:t>: Warten auf einen Tastendruck mittels Polling/Busy Waiting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DDRX</a:t>
            </a:r>
            <a:r>
              <a:rPr lang="de-DE" noProof="0" smtClean="0"/>
              <a:t>: Data Direction Register </a:t>
            </a:r>
            <a:r>
              <a:rPr lang="de-DE"/>
              <a:t>von Port X</a:t>
            </a:r>
            <a:endParaRPr lang="de-DE" noProof="0" smtClean="0"/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mtClean="0"/>
              <a:t>0: Output, 1: Input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PDIRX</a:t>
            </a:r>
            <a:r>
              <a:rPr lang="de-DE" smtClean="0"/>
              <a:t>: Data Input Register von Port X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smtClean="0"/>
              <a:t>Hier: 0: Button gedrückt, 1: Button frei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PDIR2_f.P0: </a:t>
            </a:r>
            <a:endParaRPr lang="en-US" b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mtClean="0"/>
              <a:t>Pin 0 des Port 2 (Direktzugriff </a:t>
            </a:r>
            <a:r>
              <a:rPr lang="de-DE" smtClean="0"/>
              <a:t>über struct</a:t>
            </a:r>
            <a:r>
              <a:rPr lang="en-US" smtClean="0"/>
              <a:t>)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de-DE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 noProof="0" smtClean="0"/>
              <a:t>Ohne volatile</a:t>
            </a:r>
            <a:r>
              <a:rPr lang="de-DE" noProof="0" smtClean="0"/>
              <a:t>: Compiler kann Endlosschleife erzeugen (</a:t>
            </a:r>
            <a:r>
              <a:rPr lang="de-DE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de-DE"/>
              <a:t>)</a:t>
            </a:r>
            <a:r>
              <a:rPr lang="de-DE" noProof="0" smtClean="0"/>
              <a:t>, da </a:t>
            </a:r>
            <a:r>
              <a:rPr lang="en-US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</a:t>
            </a:r>
            <a:r>
              <a:rPr lang="en-US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&gt;PDIR2_f.P0</a:t>
            </a:r>
            <a:r>
              <a:rPr lang="en-US"/>
              <a:t> nie gesetzt </a:t>
            </a:r>
            <a:r>
              <a:rPr lang="en-US" smtClean="0"/>
              <a:t>wird.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932040" y="1556792"/>
            <a:ext cx="4067944" cy="3685526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"s6e2ccxl.h"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FM_GPIO_DDR2                            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  *((</a:t>
            </a:r>
            <a:r>
              <a:rPr lang="en-US" sz="1200" b="1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uint32_t*)(0x4006F208UL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#define FM4_GPIO_PDIR2                            //   *((</a:t>
            </a:r>
            <a:r>
              <a:rPr lang="en-US" sz="1200" b="1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uint32_t*)(0x4006F308UL))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FM4_GPIO-&gt;DDR2_f.P0 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//Set to output   </a:t>
            </a:r>
            <a:endParaRPr lang="en-US" sz="1200" smtClean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b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b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&gt;PDIR2_f.P0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Polling loop...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}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Button has been pressed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</a:t>
            </a:r>
            <a:r>
              <a:rPr lang="de-DE" b="1" noProof="0" smtClean="0"/>
              <a:t>kann</a:t>
            </a:r>
            <a:r>
              <a:rPr lang="de-DE" noProof="0" smtClean="0"/>
              <a:t>.</a:t>
            </a:r>
          </a:p>
          <a:p>
            <a:r>
              <a:rPr lang="de-DE" smtClean="0"/>
              <a:t>Ähnlich wie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/>
              <a:t>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smtClean="0"/>
              <a:t> Teil des Typs einer Variablen (</a:t>
            </a:r>
            <a:r>
              <a:rPr lang="de-DE" i="1" smtClean="0"/>
              <a:t>qualifier</a:t>
            </a:r>
            <a:r>
              <a:rPr lang="de-DE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smtClean="0">
                <a:sym typeface="Wingdings" panose="05000000000000000000" pitchFamily="2" charset="2"/>
              </a:rPr>
              <a:t> Der referenzierte Speicher kann sich </a:t>
            </a:r>
            <a:r>
              <a:rPr lang="de-DE" noProof="0" dirty="0" smtClean="0">
                <a:sym typeface="Wingdings" panose="05000000000000000000" pitchFamily="2" charset="2"/>
              </a:rPr>
              <a:t>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smtClean="0"/>
              <a:t>Hardwarezugriff bei Memory-Mapped I/O</a:t>
            </a:r>
          </a:p>
          <a:p>
            <a:pPr lvl="1"/>
            <a:r>
              <a:rPr lang="de-DE" smtClean="0"/>
              <a:t>Signal Handling (</a:t>
            </a:r>
            <a:r>
              <a:rPr lang="de-DE" smtClean="0">
                <a:sym typeface="Wingdings" panose="05000000000000000000" pitchFamily="2" charset="2"/>
              </a:rPr>
              <a:t>nicht </a:t>
            </a:r>
            <a:r>
              <a:rPr lang="de-DE">
                <a:sym typeface="Wingdings" panose="05000000000000000000" pitchFamily="2" charset="2"/>
              </a:rPr>
              <a:t>gezeigt)</a:t>
            </a:r>
            <a:endParaRPr lang="de-DE"/>
          </a:p>
          <a:p>
            <a:pPr lvl="1"/>
            <a:r>
              <a:rPr lang="de-DE" smtClean="0"/>
              <a:t>Manipulation </a:t>
            </a:r>
            <a:r>
              <a:rPr lang="de-DE" dirty="0"/>
              <a:t>von globalen Variablen durch Interrupt Service </a:t>
            </a:r>
            <a:r>
              <a:rPr lang="de-DE"/>
              <a:t>Routinen </a:t>
            </a:r>
            <a:r>
              <a:rPr lang="de-DE" smtClean="0"/>
              <a:t>(</a:t>
            </a:r>
            <a:r>
              <a:rPr lang="de-DE" smtClean="0">
                <a:sym typeface="Wingdings" panose="05000000000000000000" pitchFamily="2" charset="2"/>
              </a:rPr>
              <a:t>nicht gezeigt)</a:t>
            </a:r>
            <a:endParaRPr lang="de-DE" dirty="0"/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</a:t>
            </a:r>
            <a:r>
              <a:rPr lang="de-DE" noProof="0" smtClean="0"/>
              <a:t>freien Experimentieren</a:t>
            </a:r>
          </a:p>
          <a:p>
            <a:r>
              <a:rPr lang="de-DE" b="1" smtClean="0"/>
              <a:t>Boardmaße</a:t>
            </a:r>
            <a:r>
              <a:rPr lang="de-DE" smtClean="0"/>
              <a:t>: 235mm x 172mm</a:t>
            </a:r>
          </a:p>
          <a:p>
            <a:r>
              <a:rPr lang="de-DE" noProof="0" smtClean="0"/>
              <a:t>Boards können gerne bei uns </a:t>
            </a:r>
            <a:r>
              <a:rPr lang="de-DE" b="1" noProof="0" smtClean="0"/>
              <a:t>ausgeliehen </a:t>
            </a:r>
            <a:r>
              <a:rPr lang="de-DE" noProof="0" smtClean="0"/>
              <a:t>werden!</a:t>
            </a:r>
            <a:endParaRPr lang="de-DE" noProof="0" dirty="0" smtClean="0"/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["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</a:t>
            </a:r>
            <a:r>
              <a:rPr lang="de-DE" smtClean="0"/>
              <a:t>Compiler</a:t>
            </a:r>
            <a:r>
              <a:rPr lang="en-US" smtClean="0"/>
              <a:t>-generiertem </a:t>
            </a:r>
            <a:r>
              <a:rPr lang="de-DE" smtClean="0"/>
              <a:t>operator</a:t>
            </a:r>
            <a:r>
              <a:rPr lang="de-DE"/>
              <a:t>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Vergleiche: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endParaRPr lang="de-DE" b="0" ker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im Konstruktor Heap-Speicher alloziere, dann muss ich diesen im Destruktor per delete freigeben. Was passiert aber wenn ich das notwendige Pointer-Attribut im Kopierkonstruktor einfach kopiere? (</a:t>
            </a:r>
            <a:r>
              <a:rPr lang="de-DE" b="0" kern="0" smtClean="0">
                <a:sym typeface="Wingdings" panose="05000000000000000000" pitchFamily="2" charset="2"/>
              </a:rPr>
              <a:t>Double Delete!)</a:t>
            </a: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831792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Eclipse/CodeLite/…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771800" y="3473676"/>
            <a:ext cx="5868144" cy="2965135"/>
            <a:chOff x="2771800" y="3473676"/>
            <a:chExt cx="5868144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771800" y="6109787"/>
              <a:ext cx="5172108" cy="329024"/>
            </a:xfrm>
            <a:prstGeom prst="wedgeRoundRectCallout">
              <a:avLst>
                <a:gd name="adj1" fmla="val -948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14512" y="4958376"/>
            <a:ext cx="3390672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1 Source File </a:t>
            </a:r>
            <a:r>
              <a:rPr lang="en-US" i="1" smtClean="0"/>
              <a:t>x.cpp</a:t>
            </a:r>
            <a:r>
              <a:rPr lang="en-US" smtClean="0"/>
              <a:t> 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  1 Object File </a:t>
            </a:r>
            <a:r>
              <a:rPr lang="en-US" i="1" smtClean="0">
                <a:sym typeface="Wingdings" panose="05000000000000000000" pitchFamily="2" charset="2"/>
              </a:rPr>
              <a:t>x.o</a:t>
            </a:r>
          </a:p>
          <a:p>
            <a:pPr algn="l"/>
            <a:r>
              <a:rPr lang="en-US" smtClean="0"/>
              <a:t>n Object Files </a:t>
            </a:r>
            <a:r>
              <a:rPr lang="en-US" i="1" smtClean="0"/>
              <a:t>x1.o x2.o x3.o …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  1 Executable </a:t>
            </a:r>
            <a:r>
              <a:rPr lang="en-US" i="1" smtClean="0">
                <a:sym typeface="Wingdings" panose="05000000000000000000" pitchFamily="2" charset="2"/>
              </a:rPr>
              <a:t>main.exe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3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993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[1] Miller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, P.A. (1998), </a:t>
            </a:r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"Recursive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Make Considered Harmful</a:t>
            </a:r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," AUUGN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Wo sind eigentlich die </a:t>
            </a:r>
            <a:r>
              <a:rPr lang="de-DE" kern="0" smtClean="0"/>
              <a:t>Header</a:t>
            </a:r>
            <a:r>
              <a:rPr lang="de-DE" b="0" kern="0" smtClea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</a:t>
            </a:r>
            <a:r>
              <a:rPr lang="de-DE" kern="0" smtClean="0"/>
              <a:t>alle abhängigen Dateien </a:t>
            </a:r>
            <a:r>
              <a:rPr lang="de-DE" b="0" kern="0" smtClean="0"/>
              <a:t>(mit </a:t>
            </a:r>
            <a:r>
              <a:rPr lang="de-DE" b="0" i="1" kern="0" smtClean="0"/>
              <a:t>#include </a:t>
            </a:r>
            <a:r>
              <a:rPr lang="de-DE" b="0" kern="0" smtClean="0"/>
              <a:t>des Headers)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</a:t>
            </a:r>
            <a:r>
              <a:rPr lang="de-DE" altLang="de-DE" sz="1800" smtClean="0"/>
              <a:t>Funktion</a:t>
            </a:r>
            <a:r>
              <a:rPr lang="de-DE" altLang="de-DE" sz="1800" b="0" smtClean="0"/>
              <a:t> und </a:t>
            </a:r>
            <a:r>
              <a:rPr lang="de-DE" altLang="de-DE" sz="1800" smtClean="0"/>
              <a:t>Methode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die </a:t>
            </a:r>
            <a:r>
              <a:rPr lang="de-DE" altLang="de-DE" sz="1800"/>
              <a:t>Verzeichnisstruktur</a:t>
            </a:r>
            <a:r>
              <a:rPr lang="de-DE" altLang="de-DE" sz="1800" b="0"/>
              <a:t> zu binden?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smtClean="0"/>
              <a:t>Vortragsteil</a:t>
            </a:r>
            <a:r>
              <a:rPr lang="de-DE" sz="2200" noProof="0" dirty="0" smtClean="0"/>
              <a:t>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</a:t>
            </a:r>
            <a:r>
              <a:rPr lang="en-US" b="1" smtClean="0"/>
              <a:t>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Autofit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</a:t>
            </a:r>
            <a:r>
              <a:rPr lang="de-DE" sz="2000" noProof="0" smtClean="0"/>
              <a:t>verfügbar sein (werden aber zur Linkzeit von einer LIB-Datei begleitet).</a:t>
            </a: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One-Definition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b="1" noProof="0" smtClean="0"/>
              <a:t>:</a:t>
            </a:r>
            <a:r>
              <a:rPr lang="de-DE" noProof="0" smtClean="0"/>
              <a:t>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int x;</a:t>
            </a:r>
            <a:r>
              <a:rPr lang="de-DE" noProof="0" smtClean="0"/>
              <a:t>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noProof="0" smtClean="0"/>
              <a:t>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MyClass::MyClass() 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/>
              <a:t>Achtung: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  <a:r>
              <a:rPr lang="de-DE"/>
              <a:t> ist immer eine </a:t>
            </a:r>
            <a:r>
              <a:rPr lang="de-DE" smtClean="0"/>
              <a:t>Definition, auch ohne Gleichheitszeichen!</a:t>
            </a:r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Initialisierung: </a:t>
            </a:r>
            <a:r>
              <a:rPr lang="de-DE" noProof="0" smtClean="0"/>
              <a:t>Deklaration </a:t>
            </a:r>
            <a:r>
              <a:rPr lang="de-DE" noProof="0" dirty="0" smtClean="0"/>
              <a:t>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smtClean="0"/>
              <a:t>Explizite Zuweisung ist vorzuziehen</a:t>
            </a:r>
            <a:r>
              <a:rPr lang="de-DE" noProof="0" dirty="0" smtClean="0"/>
              <a:t>!</a:t>
            </a:r>
          </a:p>
          <a:p>
            <a:pPr marL="881063" lvl="2" indent="-342900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r>
              <a:rPr lang="de-DE" noProof="0" smtClean="0"/>
              <a:t>Trennung erlaubt es aber, </a:t>
            </a:r>
            <a:r>
              <a:rPr lang="de-DE" b="1" noProof="0" smtClean="0"/>
              <a:t>zyklische Abhängigkeiten aufzubrechen</a:t>
            </a:r>
            <a:r>
              <a:rPr lang="de-DE" noProof="0" smtClean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</a:p>
          <a:p>
            <a:pPr algn="l"/>
            <a:r>
              <a:rPr lang="en-US" sz="1200"/>
              <a:t>Definitionen: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en.cppreference.com/w/cpp/language/definition</a:t>
            </a:r>
            <a:r>
              <a:rPr lang="en-US" sz="1200" smtClean="0"/>
              <a:t> </a:t>
            </a:r>
            <a:r>
              <a:rPr lang="en-US" sz="1200" smtClean="0">
                <a:hlinkClick r:id="rId4"/>
              </a:rPr>
              <a:t>https</a:t>
            </a:r>
            <a:r>
              <a:rPr lang="en-US" sz="1200">
                <a:hlinkClick r:id="rId4"/>
              </a:rPr>
              <a:t>://</a:t>
            </a:r>
            <a:r>
              <a:rPr lang="en-US" sz="1200" smtClean="0">
                <a:hlinkClick r:id="rId4"/>
              </a:rPr>
              <a:t>en.cppreference.com/w/cpp/language/declarations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mtClean="0"/>
              <a:t>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</a:t>
            </a:r>
            <a: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b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für 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in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int x = 125</a:t>
            </a:r>
            <a:r>
              <a:rPr lang="de-DE" smtClean="0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pPr marL="0" indent="0">
              <a:buNone/>
            </a:pPr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smtClean="0"/>
              <a:t>Seit C++11 kann man übrigens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en-US" b="1"/>
          </a:p>
          <a:p>
            <a:pPr marL="0" indent="0">
              <a:buNone/>
            </a:pPr>
            <a:r>
              <a:rPr lang="en-US" smtClean="0"/>
              <a:t>Die Suffixe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u, U, l, L, ll, LL</a:t>
            </a:r>
            <a:r>
              <a:rPr lang="en-US" smtClean="0"/>
              <a:t> und die Pr</a:t>
            </a:r>
            <a:r>
              <a:rPr lang="de-DE" smtClean="0"/>
              <a:t>äfixe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mtClean="0"/>
              <a:t> </a:t>
            </a:r>
            <a:r>
              <a:rPr lang="en-US" smtClean="0"/>
              <a:t>funktionieren auch in C.</a:t>
            </a:r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Fortgeschrittene </a:t>
            </a:r>
            <a:r>
              <a:rPr lang="de-DE" b="1"/>
              <a:t>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 smtClean="0"/>
              <a:t>Funktionszeiger</a:t>
            </a:r>
            <a:r>
              <a:rPr lang="de-DE"/>
              <a:t>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smtClean="0"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= *iter;}</a:t>
            </a:r>
            <a:r>
              <a:rPr lang="de-DE" sz="1400" smtClean="0"/>
              <a:t> 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"OS"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gauss(1);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90796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990796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</a:t>
            </a:r>
            <a:r>
              <a:rPr lang="de-DE" smtClean="0">
                <a:solidFill>
                  <a:schemeClr val="bg1"/>
                </a:solidFill>
              </a:rPr>
              <a:t> eines </a:t>
            </a:r>
            <a:r>
              <a:rPr lang="de-DE">
                <a:solidFill>
                  <a:schemeClr val="bg1"/>
                </a:solidFill>
              </a:rPr>
              <a:t>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Zuweisung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int[] x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myArray[]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de-DE" noProof="0" dirty="0" smtClean="0"/>
              <a:t>1, 1, 2, 3, 5, </a:t>
            </a:r>
            <a:r>
              <a:rPr lang="de-DE" noProof="0" smtClean="0"/>
              <a:t>8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*myArray2 = myArray;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kann.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x[]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= x;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444208" y="4077072"/>
            <a:ext cx="2447380" cy="417377"/>
          </a:xfrm>
          <a:prstGeom prst="wedgeRoundRectCallout">
            <a:avLst>
              <a:gd name="adj1" fmla="val -41816"/>
              <a:gd name="adj2" fmla="val 1477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de-DE" sz="1600" smtClean="0">
                <a:solidFill>
                  <a:schemeClr val="bg1"/>
                </a:solidFill>
              </a:rPr>
              <a:t> entspricht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/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</a:t>
            </a:r>
            <a:r>
              <a:rPr lang="de-DE" sz="1600" noProof="0" smtClean="0"/>
              <a:t>Attribut (</a:t>
            </a:r>
            <a:r>
              <a:rPr lang="de-DE" sz="1600" noProof="0" smtClean="0">
                <a:sym typeface="Wingdings" panose="05000000000000000000" pitchFamily="2" charset="2"/>
              </a:rPr>
              <a:t></a:t>
            </a:r>
            <a:r>
              <a:rPr lang="de-DE" sz="1600" noProof="0" smtClean="0"/>
              <a:t> </a:t>
            </a:r>
            <a:r>
              <a:rPr lang="de-DE" sz="1600" noProof="0" dirty="0" smtClean="0"/>
              <a:t>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de-DE" sz="1600" i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 3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//outside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Compiler </a:t>
            </a:r>
            <a:r>
              <a:rPr lang="de-DE" altLang="de-DE" noProof="0" dirty="0" smtClean="0"/>
              <a:t>kann automatisch die </a:t>
            </a:r>
            <a:r>
              <a:rPr lang="de-DE" altLang="de-DE" b="1" noProof="0" dirty="0" smtClean="0"/>
              <a:t>Absichten des Programmierers</a:t>
            </a:r>
            <a:r>
              <a:rPr lang="de-DE" altLang="de-DE" noProof="0" dirty="0" smtClean="0"/>
              <a:t> statisch durchsetzen (es gibt einen guten Grund wieso etwas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ggf. Optimierungen </a:t>
            </a:r>
            <a:r>
              <a:rPr lang="de-DE" altLang="de-DE" b="1" noProof="0" dirty="0" smtClean="0"/>
              <a:t>durchführen </a:t>
            </a:r>
            <a:r>
              <a:rPr lang="de-DE" altLang="de-DE" noProof="0" dirty="0" smtClean="0"/>
              <a:t>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b="1" noProof="0" smtClean="0"/>
              <a:t>Leser des Programmcodes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Absichten des Programmierers </a:t>
            </a:r>
            <a:r>
              <a:rPr lang="de-DE" altLang="de-DE" noProof="0" smtClean="0"/>
              <a:t>besser erkennen.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</a:t>
            </a:r>
            <a:r>
              <a:rPr lang="de-DE" b="1" noProof="0" smtClean="0"/>
              <a:t>: </a:t>
            </a:r>
            <a:r>
              <a:rPr lang="de-DE" smtClean="0"/>
              <a:t>"</a:t>
            </a:r>
            <a:r>
              <a:rPr lang="de-DE" noProof="0" smtClean="0"/>
              <a:t>{…}" </a:t>
            </a:r>
            <a:r>
              <a:rPr lang="de-DE" noProof="0" dirty="0" smtClean="0"/>
              <a:t>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</a:t>
            </a:r>
            <a:r>
              <a:rPr lang="de-DE" b="1" noProof="0" smtClean="0"/>
              <a:t>Sugar f</a:t>
            </a:r>
            <a:r>
              <a:rPr lang="de-DE" b="1" smtClean="0"/>
              <a:t>ür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 smtClean="0"/>
              <a:t>vereinfachten </a:t>
            </a:r>
            <a:r>
              <a:rPr lang="de-DE" noProof="0" dirty="0" smtClean="0"/>
              <a:t>Initialisierung von Vektoren </a:t>
            </a:r>
            <a:r>
              <a:rPr lang="de-DE" noProof="0" smtClean="0"/>
              <a:t>etc. Beispiele:</a:t>
            </a:r>
            <a:endParaRPr lang="de-DE" noProof="0" dirty="0" smtClean="0"/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Anonyme </a:t>
            </a:r>
            <a:r>
              <a:rPr lang="de-DE" noProof="0" dirty="0" smtClean="0"/>
              <a:t>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16399</Words>
  <Application>Microsoft Office PowerPoint</Application>
  <PresentationFormat>Bildschirmpräsentation (4:3)</PresentationFormat>
  <Paragraphs>4891</Paragraphs>
  <Slides>238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238</vt:i4>
      </vt:variant>
    </vt:vector>
  </HeadingPairs>
  <TitlesOfParts>
    <vt:vector size="251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Ganzzahlliterale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Der Fluch des Most Vexing Parse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</vt:lpstr>
      <vt:lpstr>Schlüsselwort volatile – Überblick</vt:lpstr>
      <vt:lpstr>Experimentierboard - Eckdaten</vt:lpstr>
      <vt:lpstr>Viel Spaß!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2531</cp:revision>
  <cp:lastPrinted>2018-04-11T06:17:22Z</cp:lastPrinted>
  <dcterms:created xsi:type="dcterms:W3CDTF">2008-08-19T13:25:11Z</dcterms:created>
  <dcterms:modified xsi:type="dcterms:W3CDTF">2018-09-13T07:13:28Z</dcterms:modified>
</cp:coreProperties>
</file>